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E3C2D1-0134-4E25-AB4C-DA5076A20E56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20A2DC-7321-41F2-B344-1E599C53CB5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2DC-7321-41F2-B344-1E599C53CB5C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2DC-7321-41F2-B344-1E599C53CB5C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2DC-7321-41F2-B344-1E599C53CB5C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2DC-7321-41F2-B344-1E599C53CB5C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2DC-7321-41F2-B344-1E599C53CB5C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95936" y="461432"/>
            <a:ext cx="1080120" cy="108012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  <a:effectLst>
            <a:outerShdw dist="68392" dir="1308085" algn="ctr" rotWithShape="0">
              <a:schemeClr val="bg1"/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ar-IQ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الهندسة الصناعية 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376733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Engineering</a:t>
            </a:r>
          </a:p>
          <a:p>
            <a:pPr algn="ctr" rtl="0">
              <a:spcBef>
                <a:spcPct val="50000"/>
              </a:spcBef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Engineering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436096" y="431800"/>
            <a:ext cx="3456384" cy="990600"/>
          </a:xfrm>
          <a:prstGeom prst="ellipseRibbon">
            <a:avLst>
              <a:gd name="adj1" fmla="val 39264"/>
              <a:gd name="adj2" fmla="val 63537"/>
              <a:gd name="adj3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ar-IQ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27240" y="848623"/>
            <a:ext cx="1575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Leature-5</a:t>
            </a:r>
            <a:endParaRPr lang="ar-IQ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14678" y="5500702"/>
            <a:ext cx="3446777" cy="98687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ar-IQ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مدرس المادة</a:t>
            </a:r>
          </a:p>
          <a:p>
            <a:pPr>
              <a:lnSpc>
                <a:spcPct val="80000"/>
              </a:lnSpc>
              <a:defRPr/>
            </a:pPr>
            <a:r>
              <a:rPr lang="ar-IQ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أ.م.د. مزهر طه محمد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1600" y="3933056"/>
            <a:ext cx="7772400" cy="1037977"/>
          </a:xfrm>
          <a:prstGeom prst="rect">
            <a:avLst/>
          </a:prstGeom>
          <a:effectLst>
            <a:outerShdw dist="68392" dir="1308085" algn="ctr" rotWithShape="0">
              <a:schemeClr val="bg1"/>
            </a:outerShdw>
          </a:effectLst>
        </p:spPr>
        <p:txBody>
          <a:bodyPr lIns="45720" rIns="22860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م/ الانتاجية</a:t>
            </a:r>
            <a:endParaRPr kumimoji="0" lang="en-US" sz="4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" name="صورة 8" descr="1235042_296397363831861_1401777003_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9" b="11926"/>
          <a:stretch>
            <a:fillRect/>
          </a:stretch>
        </p:blipFill>
        <p:spPr bwMode="auto">
          <a:xfrm>
            <a:off x="3923928" y="476672"/>
            <a:ext cx="1262418" cy="10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43111" r="25014" b="49632"/>
          <a:stretch>
            <a:fillRect/>
          </a:stretch>
        </p:blipFill>
        <p:spPr bwMode="auto">
          <a:xfrm>
            <a:off x="971600" y="908720"/>
            <a:ext cx="73448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flipV="1">
            <a:off x="1259632" y="1268760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251520" y="292494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عدد العمال في الشركة </a:t>
            </a:r>
            <a:endParaRPr lang="ar-IQ" b="1" dirty="0"/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2843808" y="1268760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691680" y="3645024"/>
            <a:ext cx="2088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عدد ايام العمل الفعلي في السنة</a:t>
            </a:r>
            <a:endParaRPr lang="ar-IQ" b="1" dirty="0"/>
          </a:p>
        </p:txBody>
      </p:sp>
      <p:cxnSp>
        <p:nvCxnSpPr>
          <p:cNvPr id="16" name="رابط كسهم مستقيم 15"/>
          <p:cNvCxnSpPr/>
          <p:nvPr/>
        </p:nvCxnSpPr>
        <p:spPr>
          <a:xfrm flipH="1" flipV="1">
            <a:off x="3203848" y="1268760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843808" y="2195572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عدد الوجبات</a:t>
            </a:r>
            <a:endParaRPr lang="ar-IQ" b="1" dirty="0"/>
          </a:p>
        </p:txBody>
      </p:sp>
      <p:cxnSp>
        <p:nvCxnSpPr>
          <p:cNvPr id="21" name="رابط كسهم مستقيم 20"/>
          <p:cNvCxnSpPr/>
          <p:nvPr/>
        </p:nvCxnSpPr>
        <p:spPr>
          <a:xfrm flipH="1" flipV="1">
            <a:off x="3491880" y="1268760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4355976" y="2780928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عدد ساعات الوجبة الواحدة </a:t>
            </a:r>
            <a:endParaRPr lang="ar-IQ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7554" t="49461" r="46945" b="42375"/>
          <a:stretch>
            <a:fillRect/>
          </a:stretch>
        </p:blipFill>
        <p:spPr bwMode="auto">
          <a:xfrm>
            <a:off x="2555775" y="4653136"/>
            <a:ext cx="480053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24"/>
          <p:cNvSpPr/>
          <p:nvPr/>
        </p:nvSpPr>
        <p:spPr>
          <a:xfrm>
            <a:off x="1187624" y="4797152"/>
            <a:ext cx="11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/>
              <a:t>إنتاجية العمل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539553" y="3068960"/>
            <a:ext cx="8136903" cy="3456384"/>
            <a:chOff x="539553" y="476672"/>
            <a:chExt cx="8136903" cy="3456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517" t="39000" r="20586" b="22610"/>
            <a:stretch>
              <a:fillRect/>
            </a:stretch>
          </p:blipFill>
          <p:spPr bwMode="auto">
            <a:xfrm>
              <a:off x="539553" y="620688"/>
              <a:ext cx="8005812" cy="33123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مستطيل مستدير الزوايا 4"/>
            <p:cNvSpPr/>
            <p:nvPr/>
          </p:nvSpPr>
          <p:spPr>
            <a:xfrm>
              <a:off x="7380312" y="476672"/>
              <a:ext cx="1296144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dirty="0" smtClean="0">
                  <a:cs typeface="PT Bold Heading" pitchFamily="2" charset="-78"/>
                </a:rPr>
                <a:t>مثال 2</a:t>
              </a:r>
              <a:endParaRPr lang="ar-IQ" dirty="0">
                <a:cs typeface="PT Bold Heading" pitchFamily="2" charset="-78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8460" t="32484" r="23353" b="43891"/>
          <a:stretch>
            <a:fillRect/>
          </a:stretch>
        </p:blipFill>
        <p:spPr bwMode="auto">
          <a:xfrm>
            <a:off x="971600" y="1196752"/>
            <a:ext cx="496855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4283968" y="404664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الطريقة النقدية </a:t>
            </a:r>
            <a:endParaRPr lang="ar-IQ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69368" r="22247" b="22511"/>
          <a:stretch>
            <a:fillRect/>
          </a:stretch>
        </p:blipFill>
        <p:spPr bwMode="auto">
          <a:xfrm>
            <a:off x="323528" y="1134036"/>
            <a:ext cx="85536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قوس كبير أيسر 4"/>
          <p:cNvSpPr/>
          <p:nvPr/>
        </p:nvSpPr>
        <p:spPr>
          <a:xfrm rot="5400000">
            <a:off x="2951820" y="-1134216"/>
            <a:ext cx="648072" cy="3888432"/>
          </a:xfrm>
          <a:prstGeom prst="leftBrace">
            <a:avLst>
              <a:gd name="adj1" fmla="val 39738"/>
              <a:gd name="adj2" fmla="val 4872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ربع نص 5"/>
          <p:cNvSpPr txBox="1"/>
          <p:nvPr/>
        </p:nvSpPr>
        <p:spPr>
          <a:xfrm>
            <a:off x="1835696" y="197932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المنتج </a:t>
            </a:r>
            <a:r>
              <a:rPr lang="en-US" b="1" dirty="0" smtClean="0"/>
              <a:t>X</a:t>
            </a:r>
            <a:r>
              <a:rPr lang="ar-IQ" b="1" dirty="0" smtClean="0"/>
              <a:t> الصنف </a:t>
            </a:r>
            <a:r>
              <a:rPr lang="en-US" b="1" dirty="0" smtClean="0"/>
              <a:t> </a:t>
            </a:r>
            <a:r>
              <a:rPr lang="ar-IQ" b="1" dirty="0" smtClean="0"/>
              <a:t> </a:t>
            </a:r>
            <a:r>
              <a:rPr lang="en-US" b="1" dirty="0" smtClean="0"/>
              <a:t>ABC</a:t>
            </a:r>
            <a:endParaRPr lang="ar-IQ" b="1" dirty="0"/>
          </a:p>
        </p:txBody>
      </p:sp>
      <p:sp>
        <p:nvSpPr>
          <p:cNvPr id="7" name="قوس كبير أيسر 6"/>
          <p:cNvSpPr/>
          <p:nvPr/>
        </p:nvSpPr>
        <p:spPr>
          <a:xfrm rot="5400000">
            <a:off x="6372200" y="-378132"/>
            <a:ext cx="648072" cy="2376264"/>
          </a:xfrm>
          <a:prstGeom prst="leftBrace">
            <a:avLst>
              <a:gd name="adj1" fmla="val 39738"/>
              <a:gd name="adj2" fmla="val 4872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ربع نص 7"/>
          <p:cNvSpPr txBox="1"/>
          <p:nvPr/>
        </p:nvSpPr>
        <p:spPr>
          <a:xfrm>
            <a:off x="5508104" y="188640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المنتج </a:t>
            </a:r>
            <a:r>
              <a:rPr lang="en-US" b="1" dirty="0" smtClean="0"/>
              <a:t>B </a:t>
            </a:r>
            <a:r>
              <a:rPr lang="ar-IQ" b="1" dirty="0" smtClean="0"/>
              <a:t> الصنف </a:t>
            </a:r>
            <a:r>
              <a:rPr lang="en-US" b="1" dirty="0" smtClean="0"/>
              <a:t>AB</a:t>
            </a:r>
            <a:endParaRPr lang="ar-IQ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1115616" y="1350060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0" y="2358172"/>
            <a:ext cx="1619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اول انتاجية للمنتج </a:t>
            </a:r>
            <a:r>
              <a:rPr lang="en-US" b="1" dirty="0" smtClean="0"/>
              <a:t>X</a:t>
            </a:r>
            <a:r>
              <a:rPr lang="ar-IQ" b="1" dirty="0" smtClean="0"/>
              <a:t> لعام 1991  للصنف </a:t>
            </a:r>
            <a:r>
              <a:rPr lang="en-US" b="1" dirty="0" smtClean="0"/>
              <a:t>A</a:t>
            </a:r>
            <a:endParaRPr lang="ar-IQ" b="1" dirty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1403648" y="1422068"/>
            <a:ext cx="93610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39552" y="3798332"/>
            <a:ext cx="13681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سعر الوحدة للصنف </a:t>
            </a:r>
            <a:r>
              <a:rPr lang="en-US" b="1" dirty="0" smtClean="0"/>
              <a:t>A</a:t>
            </a:r>
            <a:endParaRPr lang="ar-IQ" b="1" dirty="0"/>
          </a:p>
        </p:txBody>
      </p:sp>
      <p:cxnSp>
        <p:nvCxnSpPr>
          <p:cNvPr id="16" name="رابط كسهم مستقيم 15"/>
          <p:cNvCxnSpPr>
            <a:stCxn id="18" idx="0"/>
          </p:cNvCxnSpPr>
          <p:nvPr/>
        </p:nvCxnSpPr>
        <p:spPr>
          <a:xfrm flipV="1">
            <a:off x="3671900" y="1782108"/>
            <a:ext cx="54006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987824" y="2862228"/>
            <a:ext cx="13681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عدد </a:t>
            </a:r>
            <a:r>
              <a:rPr lang="ar-IQ" b="1" dirty="0" err="1" smtClean="0"/>
              <a:t>العماال</a:t>
            </a:r>
            <a:r>
              <a:rPr lang="ar-IQ" b="1" dirty="0" smtClean="0"/>
              <a:t> في المصنع</a:t>
            </a:r>
            <a:endParaRPr lang="ar-IQ" b="1" dirty="0"/>
          </a:p>
        </p:txBody>
      </p:sp>
      <p:cxnSp>
        <p:nvCxnSpPr>
          <p:cNvPr id="20" name="رابط كسهم مستقيم 19"/>
          <p:cNvCxnSpPr>
            <a:stCxn id="21" idx="0"/>
          </p:cNvCxnSpPr>
          <p:nvPr/>
        </p:nvCxnSpPr>
        <p:spPr>
          <a:xfrm flipV="1">
            <a:off x="4752020" y="1782108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4067944" y="3582308"/>
            <a:ext cx="13681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عدد ايام العمل الفعلي في السنة </a:t>
            </a:r>
            <a:endParaRPr lang="ar-IQ" b="1" dirty="0"/>
          </a:p>
        </p:txBody>
      </p:sp>
      <p:cxnSp>
        <p:nvCxnSpPr>
          <p:cNvPr id="23" name="رابط كسهم مستقيم 22"/>
          <p:cNvCxnSpPr/>
          <p:nvPr/>
        </p:nvCxnSpPr>
        <p:spPr>
          <a:xfrm flipH="1" flipV="1">
            <a:off x="5040052" y="1782108"/>
            <a:ext cx="10441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5652120" y="3294276"/>
            <a:ext cx="13681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عدد ساعات الوجبة الواحدة</a:t>
            </a:r>
            <a:endParaRPr lang="ar-IQ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77489" r="22247" b="13578"/>
          <a:stretch>
            <a:fillRect/>
          </a:stretch>
        </p:blipFill>
        <p:spPr bwMode="auto">
          <a:xfrm>
            <a:off x="395536" y="4797152"/>
            <a:ext cx="85536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ربع نص 26"/>
          <p:cNvSpPr txBox="1"/>
          <p:nvPr/>
        </p:nvSpPr>
        <p:spPr>
          <a:xfrm>
            <a:off x="5327576" y="4437112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نفس الطريقة نطبق القانون على المنتج </a:t>
            </a:r>
            <a:r>
              <a:rPr lang="en-US" b="1" dirty="0" smtClean="0"/>
              <a:t>XY</a:t>
            </a:r>
            <a:endParaRPr lang="ar-IQ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835696" y="77399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ar-IQ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059832" y="77399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ar-IQ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283968" y="77399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</a:t>
            </a:r>
            <a:endParaRPr lang="ar-IQ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5796136" y="836712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ar-IQ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7020272" y="77399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ar-IQ" dirty="0"/>
          </a:p>
        </p:txBody>
      </p:sp>
      <p:sp>
        <p:nvSpPr>
          <p:cNvPr id="33" name="مستطيل 32"/>
          <p:cNvSpPr/>
          <p:nvPr/>
        </p:nvSpPr>
        <p:spPr>
          <a:xfrm>
            <a:off x="-252536" y="5919663"/>
            <a:ext cx="939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يتضح مما تقدم إن إنتاجية العامل قد </a:t>
            </a:r>
            <a:r>
              <a:rPr lang="ar-IQ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إرتفعت</a:t>
            </a:r>
            <a:r>
              <a:rPr lang="ar-IQ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71.43 سنة 1991 إلى 93.33 سنة 1992</a:t>
            </a:r>
            <a:endParaRPr lang="ar-IQ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692696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rgbClr val="FFFF00"/>
                </a:solidFill>
                <a:cs typeface="PT Bold Heading" pitchFamily="2" charset="-78"/>
              </a:rPr>
              <a:t>4- أساليب زيادة </a:t>
            </a:r>
            <a:r>
              <a:rPr lang="ar-IQ" sz="3200" dirty="0" err="1" smtClean="0">
                <a:solidFill>
                  <a:srgbClr val="FFFF00"/>
                </a:solidFill>
                <a:cs typeface="PT Bold Heading" pitchFamily="2" charset="-78"/>
              </a:rPr>
              <a:t>الإنتاجية :</a:t>
            </a:r>
            <a:endParaRPr lang="ar-IQ" sz="32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endParaRPr lang="ar-IQ" sz="32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pPr marL="354013" indent="-354013">
              <a:lnSpc>
                <a:spcPct val="150000"/>
              </a:lnSpc>
            </a:pPr>
            <a:r>
              <a:rPr lang="ar-IQ" sz="2400" b="1" dirty="0" smtClean="0">
                <a:solidFill>
                  <a:srgbClr val="FFFF00"/>
                </a:solidFill>
              </a:rPr>
              <a:t>1- تحسين ظروف </a:t>
            </a:r>
            <a:r>
              <a:rPr lang="ar-IQ" sz="2400" b="1" dirty="0" err="1" smtClean="0">
                <a:solidFill>
                  <a:srgbClr val="FFFF00"/>
                </a:solidFill>
              </a:rPr>
              <a:t>العمل </a:t>
            </a:r>
            <a:r>
              <a:rPr lang="ar-IQ" sz="2400" b="1" dirty="0" err="1" smtClean="0"/>
              <a:t>:</a:t>
            </a:r>
            <a:r>
              <a:rPr lang="ar-IQ" sz="2400" b="1" dirty="0" smtClean="0"/>
              <a:t>( من حيث </a:t>
            </a:r>
            <a:r>
              <a:rPr lang="ar-IQ" sz="2400" b="1" dirty="0" err="1" smtClean="0"/>
              <a:t>الحرارة ،الرطوبة </a:t>
            </a:r>
            <a:r>
              <a:rPr lang="ar-IQ" sz="2400" b="1" dirty="0" smtClean="0"/>
              <a:t>، </a:t>
            </a:r>
            <a:r>
              <a:rPr lang="ar-IQ" sz="2400" b="1" dirty="0" err="1" smtClean="0"/>
              <a:t>الإضاءة </a:t>
            </a:r>
            <a:r>
              <a:rPr lang="ar-IQ" sz="2400" b="1" dirty="0" smtClean="0"/>
              <a:t>، التهوية </a:t>
            </a:r>
            <a:r>
              <a:rPr lang="ar-IQ" sz="2400" b="1" dirty="0" err="1" smtClean="0"/>
              <a:t>وغيرها </a:t>
            </a:r>
            <a:r>
              <a:rPr lang="ar-IQ" sz="2400" b="1" dirty="0" smtClean="0"/>
              <a:t>) إذ يساعد على رفع مستوى أداء العاملين.</a:t>
            </a:r>
          </a:p>
          <a:p>
            <a:pPr marL="354013" indent="-354013">
              <a:lnSpc>
                <a:spcPct val="150000"/>
              </a:lnSpc>
            </a:pPr>
            <a:r>
              <a:rPr lang="ar-IQ" sz="2400" b="1" dirty="0" smtClean="0">
                <a:solidFill>
                  <a:srgbClr val="FFFF00"/>
                </a:solidFill>
              </a:rPr>
              <a:t>2-تبسيط وتقليص محتوى </a:t>
            </a:r>
            <a:r>
              <a:rPr lang="ar-IQ" sz="2400" b="1" dirty="0" err="1" smtClean="0">
                <a:solidFill>
                  <a:srgbClr val="FFFF00"/>
                </a:solidFill>
              </a:rPr>
              <a:t>العمل </a:t>
            </a:r>
            <a:r>
              <a:rPr lang="ar-IQ" sz="2400" b="1" dirty="0" smtClean="0"/>
              <a:t>: </a:t>
            </a:r>
            <a:r>
              <a:rPr lang="ar-IQ" sz="2400" b="1" dirty="0" err="1" smtClean="0"/>
              <a:t>بإستبعاد</a:t>
            </a:r>
            <a:r>
              <a:rPr lang="ar-IQ" sz="2400" b="1" dirty="0" smtClean="0"/>
              <a:t> الحركات غير الضرورية وتطبيق طرق أكثر سهولة و فاعلية لتقليل الجهد وكذلك خفض الوقت الضائع بتحديد الوقت القياسي اللازم لإنجاز العمل.</a:t>
            </a:r>
          </a:p>
          <a:p>
            <a:pPr marL="354013" indent="-354013">
              <a:lnSpc>
                <a:spcPct val="150000"/>
              </a:lnSpc>
            </a:pPr>
            <a:r>
              <a:rPr lang="ar-IQ" sz="2400" b="1" dirty="0" smtClean="0">
                <a:solidFill>
                  <a:srgbClr val="FFFF00"/>
                </a:solidFill>
              </a:rPr>
              <a:t>3- تقييم </a:t>
            </a:r>
            <a:r>
              <a:rPr lang="ar-IQ" sz="2400" b="1" dirty="0" err="1" smtClean="0">
                <a:solidFill>
                  <a:srgbClr val="FFFF00"/>
                </a:solidFill>
              </a:rPr>
              <a:t>العمل </a:t>
            </a:r>
            <a:r>
              <a:rPr lang="ar-IQ" sz="2400" b="1" dirty="0" smtClean="0"/>
              <a:t>: بهدف تثمين الأعمال المختلفة لغرض تحديد القيمة النسبية لكل عمل مقارنة بالأعمال الأخرى المتوفرة.</a:t>
            </a:r>
          </a:p>
          <a:p>
            <a:pPr>
              <a:lnSpc>
                <a:spcPct val="150000"/>
              </a:lnSpc>
            </a:pPr>
            <a:r>
              <a:rPr lang="ar-IQ" sz="2400" b="1" dirty="0" smtClean="0">
                <a:solidFill>
                  <a:srgbClr val="FFFF00"/>
                </a:solidFill>
              </a:rPr>
              <a:t>4-التدريب</a:t>
            </a:r>
            <a:r>
              <a:rPr lang="ar-IQ" sz="2400" b="1" dirty="0" smtClean="0"/>
              <a:t>: تدريب العمال على الأساليب العلمية </a:t>
            </a:r>
            <a:r>
              <a:rPr lang="ar-IQ" sz="2400" b="1" dirty="0" err="1" smtClean="0"/>
              <a:t>الصحيحة 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6064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IQ" sz="2000" b="1" dirty="0" smtClean="0"/>
              <a:t>5- </a:t>
            </a:r>
            <a:r>
              <a:rPr lang="ar-IQ" sz="2000" b="1" dirty="0" err="1" smtClean="0">
                <a:solidFill>
                  <a:srgbClr val="FFFF00"/>
                </a:solidFill>
              </a:rPr>
              <a:t>التخصص</a:t>
            </a:r>
            <a:r>
              <a:rPr lang="ar-IQ" sz="2000" b="1" dirty="0" err="1" smtClean="0"/>
              <a:t> </a:t>
            </a:r>
            <a:r>
              <a:rPr lang="ar-IQ" sz="2000" b="1" dirty="0" smtClean="0"/>
              <a:t>: تخصص العامل يتم من خلال توليه أداء عملية جزئية وعدم </a:t>
            </a:r>
            <a:r>
              <a:rPr lang="ar-IQ" sz="2000" b="1" dirty="0" err="1" smtClean="0"/>
              <a:t>إس</a:t>
            </a:r>
            <a:r>
              <a:rPr lang="ar-IQ" sz="2000" b="1" dirty="0" smtClean="0"/>
              <a:t> </a:t>
            </a:r>
            <a:r>
              <a:rPr lang="ar-IQ" sz="2000" b="1" dirty="0" err="1" smtClean="0"/>
              <a:t>تبداله</a:t>
            </a:r>
            <a:r>
              <a:rPr lang="ar-IQ" sz="2000" b="1" dirty="0" smtClean="0"/>
              <a:t> بسرعة مما</a:t>
            </a:r>
          </a:p>
          <a:p>
            <a:pPr marL="1254125">
              <a:lnSpc>
                <a:spcPct val="150000"/>
              </a:lnSpc>
            </a:pPr>
            <a:r>
              <a:rPr lang="ar-IQ" sz="2000" b="1" dirty="0" smtClean="0"/>
              <a:t>سيمكنه من الإلمام بجميع نواحي العمل.</a:t>
            </a:r>
          </a:p>
          <a:p>
            <a:pPr>
              <a:lnSpc>
                <a:spcPct val="150000"/>
              </a:lnSpc>
            </a:pPr>
            <a:r>
              <a:rPr lang="ar-IQ" sz="2000" b="1" dirty="0" smtClean="0"/>
              <a:t>6- </a:t>
            </a:r>
            <a:r>
              <a:rPr lang="ar-IQ" sz="2000" b="1" dirty="0" smtClean="0">
                <a:solidFill>
                  <a:srgbClr val="FFFF00"/>
                </a:solidFill>
              </a:rPr>
              <a:t>صيانة </a:t>
            </a:r>
            <a:r>
              <a:rPr lang="ar-IQ" sz="2000" b="1" dirty="0" err="1" smtClean="0">
                <a:solidFill>
                  <a:srgbClr val="FFFF00"/>
                </a:solidFill>
              </a:rPr>
              <a:t>المكائن</a:t>
            </a:r>
            <a:r>
              <a:rPr lang="ar-IQ" sz="2000" b="1" dirty="0" smtClean="0">
                <a:solidFill>
                  <a:srgbClr val="FFFF00"/>
                </a:solidFill>
              </a:rPr>
              <a:t> </a:t>
            </a:r>
            <a:r>
              <a:rPr lang="ar-IQ" sz="2000" b="1" dirty="0" smtClean="0"/>
              <a:t>: وضع برنامج دقيق ومتكامل للصيانة يهدف إلى تصليح العطب وتجنب الحوادث</a:t>
            </a:r>
          </a:p>
          <a:p>
            <a:pPr marL="1608138">
              <a:lnSpc>
                <a:spcPct val="150000"/>
              </a:lnSpc>
            </a:pPr>
            <a:r>
              <a:rPr lang="ar-IQ" sz="2000" b="1" dirty="0" smtClean="0"/>
              <a:t>والعطلات قبل حدوثها.</a:t>
            </a:r>
          </a:p>
          <a:p>
            <a:pPr>
              <a:lnSpc>
                <a:spcPct val="150000"/>
              </a:lnSpc>
            </a:pPr>
            <a:r>
              <a:rPr lang="ar-IQ" sz="2000" b="1" dirty="0" smtClean="0"/>
              <a:t>7- ا</a:t>
            </a:r>
            <a:r>
              <a:rPr lang="ar-IQ" sz="2000" b="1" dirty="0" smtClean="0">
                <a:solidFill>
                  <a:srgbClr val="FFFF00"/>
                </a:solidFill>
              </a:rPr>
              <a:t>لحوافز</a:t>
            </a:r>
            <a:r>
              <a:rPr lang="ar-IQ" sz="2000" b="1" dirty="0" smtClean="0"/>
              <a:t>: وضع نظام سليم للحوافز يساعد على مضاعفة جهود العاملين لزيادة الإنتاجية.</a:t>
            </a:r>
          </a:p>
          <a:p>
            <a:pPr marL="2506663" indent="-2506663">
              <a:lnSpc>
                <a:spcPct val="150000"/>
              </a:lnSpc>
            </a:pPr>
            <a:r>
              <a:rPr lang="ar-IQ" sz="2000" b="1" dirty="0" smtClean="0"/>
              <a:t>8- </a:t>
            </a:r>
            <a:r>
              <a:rPr lang="ar-IQ" sz="2000" b="1" dirty="0" smtClean="0">
                <a:solidFill>
                  <a:srgbClr val="FFFF00"/>
                </a:solidFill>
              </a:rPr>
              <a:t>تحسين العلاقات </a:t>
            </a:r>
            <a:r>
              <a:rPr lang="ar-IQ" sz="2000" b="1" dirty="0" err="1" smtClean="0">
                <a:solidFill>
                  <a:srgbClr val="FFFF00"/>
                </a:solidFill>
              </a:rPr>
              <a:t>الإنسانية </a:t>
            </a:r>
            <a:r>
              <a:rPr lang="ar-IQ" sz="2000" b="1" dirty="0" smtClean="0"/>
              <a:t>: إقامة علاقات طيبة ووطيدة بين الإدارة والعاملين ومتابعة مشاكلهم  حلها مما يساهم في رفع معنوياتهم.</a:t>
            </a:r>
          </a:p>
          <a:p>
            <a:pPr marL="2876550" indent="-2876550">
              <a:lnSpc>
                <a:spcPct val="150000"/>
              </a:lnSpc>
            </a:pPr>
            <a:r>
              <a:rPr lang="ar-IQ" sz="2000" b="1" dirty="0" smtClean="0"/>
              <a:t>9- </a:t>
            </a:r>
            <a:r>
              <a:rPr lang="ar-IQ" sz="2000" b="1" dirty="0" smtClean="0">
                <a:solidFill>
                  <a:srgbClr val="FFFF00"/>
                </a:solidFill>
              </a:rPr>
              <a:t>تخطيط المصنع وتداول </a:t>
            </a:r>
            <a:r>
              <a:rPr lang="ar-IQ" sz="2000" b="1" dirty="0" err="1" smtClean="0">
                <a:solidFill>
                  <a:srgbClr val="FFFF00"/>
                </a:solidFill>
              </a:rPr>
              <a:t>المواد </a:t>
            </a:r>
            <a:r>
              <a:rPr lang="ar-IQ" sz="2000" b="1" dirty="0" smtClean="0"/>
              <a:t>: للحصول على </a:t>
            </a:r>
            <a:r>
              <a:rPr lang="ar-IQ" sz="2000" b="1" dirty="0" err="1" smtClean="0"/>
              <a:t>إنسياب</a:t>
            </a:r>
            <a:r>
              <a:rPr lang="ar-IQ" sz="2000" b="1" dirty="0" smtClean="0"/>
              <a:t> </a:t>
            </a:r>
            <a:r>
              <a:rPr lang="ar-IQ" sz="2000" b="1" dirty="0" err="1" smtClean="0"/>
              <a:t>كفوء</a:t>
            </a:r>
            <a:r>
              <a:rPr lang="ar-IQ" sz="2000" b="1" dirty="0" smtClean="0"/>
              <a:t> للعمل داخل المصنع يتناسب مع متطلبات العمليات الإنتاجية.</a:t>
            </a:r>
          </a:p>
          <a:p>
            <a:pPr marL="2595563" indent="-2595563">
              <a:lnSpc>
                <a:spcPct val="150000"/>
              </a:lnSpc>
            </a:pPr>
            <a:r>
              <a:rPr lang="ar-IQ" sz="2000" b="1" dirty="0" smtClean="0"/>
              <a:t>10-</a:t>
            </a:r>
            <a:r>
              <a:rPr lang="ar-IQ" sz="2000" b="1" dirty="0" smtClean="0">
                <a:solidFill>
                  <a:srgbClr val="FFFF00"/>
                </a:solidFill>
              </a:rPr>
              <a:t>السيطرة على كلفة </a:t>
            </a:r>
            <a:r>
              <a:rPr lang="ar-IQ" sz="2000" b="1" dirty="0" err="1" smtClean="0">
                <a:solidFill>
                  <a:srgbClr val="FFFF00"/>
                </a:solidFill>
              </a:rPr>
              <a:t>الإنتاج </a:t>
            </a:r>
            <a:r>
              <a:rPr lang="ar-IQ" sz="2000" b="1" dirty="0" smtClean="0"/>
              <a:t>: تتمثل بالدراسة المنظمة والدقيقة لمراكز الكلفة العالية والتخلص من التكاليف غير </a:t>
            </a:r>
            <a:r>
              <a:rPr lang="ar-IQ" sz="2000" b="1" dirty="0" err="1" smtClean="0"/>
              <a:t>الضرورية .</a:t>
            </a:r>
            <a:endParaRPr lang="ar-IQ" sz="2000" b="1" dirty="0" smtClean="0"/>
          </a:p>
          <a:p>
            <a:pPr>
              <a:lnSpc>
                <a:spcPct val="150000"/>
              </a:lnSpc>
            </a:pPr>
            <a:r>
              <a:rPr lang="ar-IQ" sz="2000" b="1" dirty="0" smtClean="0"/>
              <a:t>11- </a:t>
            </a:r>
            <a:r>
              <a:rPr lang="ar-IQ" sz="2000" b="1" dirty="0" smtClean="0">
                <a:solidFill>
                  <a:srgbClr val="FFFF00"/>
                </a:solidFill>
              </a:rPr>
              <a:t>تخطيط ومتابعة </a:t>
            </a:r>
            <a:r>
              <a:rPr lang="ar-IQ" sz="2000" b="1" dirty="0" err="1" smtClean="0">
                <a:solidFill>
                  <a:srgbClr val="FFFF00"/>
                </a:solidFill>
              </a:rPr>
              <a:t>الإنتاج </a:t>
            </a:r>
            <a:r>
              <a:rPr lang="ar-IQ" sz="2000" b="1" dirty="0" smtClean="0"/>
              <a:t>: توضع خطط الإنتاج بتحديد الأهداف الواجب تنفيذها </a:t>
            </a:r>
          </a:p>
          <a:p>
            <a:pPr>
              <a:lnSpc>
                <a:spcPct val="150000"/>
              </a:lnSpc>
            </a:pPr>
            <a:r>
              <a:rPr lang="ar-IQ" sz="2000" b="1" dirty="0" smtClean="0"/>
              <a:t>12- </a:t>
            </a:r>
            <a:r>
              <a:rPr lang="ar-IQ" sz="2000" b="1" dirty="0" smtClean="0">
                <a:solidFill>
                  <a:srgbClr val="FFFF00"/>
                </a:solidFill>
              </a:rPr>
              <a:t>الرقابة على جودة ا </a:t>
            </a:r>
            <a:r>
              <a:rPr lang="ar-IQ" sz="2000" b="1" dirty="0" err="1" smtClean="0">
                <a:solidFill>
                  <a:srgbClr val="FFFF00"/>
                </a:solidFill>
              </a:rPr>
              <a:t>لمنتوج</a:t>
            </a:r>
            <a:r>
              <a:rPr lang="ar-IQ" sz="2000" b="1" dirty="0" smtClean="0">
                <a:solidFill>
                  <a:srgbClr val="FFFF00"/>
                </a:solidFill>
              </a:rPr>
              <a:t> </a:t>
            </a:r>
            <a:r>
              <a:rPr lang="ar-IQ" sz="2000" b="1" dirty="0" smtClean="0"/>
              <a:t>: يتضمن التفتيش على المنتج في جميع مراحله الإنتاجية.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980728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المؤشر الذي يمكن بواسطته معرفة مدى </a:t>
            </a:r>
            <a:r>
              <a:rPr lang="ar-IQ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إستغلال</a:t>
            </a:r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عناصر الإنتاج الأساسية المستخدمة في</a:t>
            </a:r>
          </a:p>
          <a:p>
            <a:pPr algn="just"/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العمليات التصنيعية وتتمثل بالعلاقة </a:t>
            </a:r>
            <a:r>
              <a:rPr lang="ar-IQ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التالية :</a:t>
            </a:r>
            <a:endParaRPr lang="ar-IQ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المخرجات</a:t>
            </a:r>
          </a:p>
          <a:p>
            <a:pPr algn="just"/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ar-IQ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الإنتاجية =</a:t>
            </a:r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ar-IQ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ar-IQ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المدخلات</a:t>
            </a:r>
            <a:endParaRPr lang="ar-IQ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 يلاحظ إن زيادة الإنتاج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لاتعني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بالضرورة زيادة الإنتاجية وقد يتحقق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العكس .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للإنتاجية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جانبان :</a:t>
            </a:r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يمثل كمية الوحدات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المنتجة 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IQ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ونوعي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يتعلق بجودة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الإنتاج )</a:t>
            </a:r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فلزيادة الإنتاجية يعني عدم التضحية بالنوعية في سبيل زيادة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الكمية .</a:t>
            </a:r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تهدف زيادة الإنتاجية </a:t>
            </a:r>
            <a:r>
              <a:rPr lang="ar-IQ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مستوى المنشأة الصناعية </a:t>
            </a:r>
            <a:r>
              <a:rPr lang="ar-IQ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تطوير أساليب إدارة الإنتاج لضمان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الإستغلال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الأمثل للطاقة الإنتاجية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المتاحة .</a:t>
            </a:r>
            <a:endParaRPr lang="ar-IQ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تحسين ظروف العمل والعلاقات الإنسانية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للإستفادة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الفاعلة من جهد العاملين.</a:t>
            </a:r>
          </a:p>
          <a:p>
            <a:pPr marL="182563" indent="-182563" algn="just"/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تخطيط وتنظيم مواقع العمل بشكل علمي دقيق وتحس ين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المكائن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والألات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لضمان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إنسياب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العمليات </a:t>
            </a:r>
            <a:r>
              <a:rPr lang="ar-IQ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الإنتاجية .</a:t>
            </a:r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3491880" y="2132856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283968" y="332656"/>
            <a:ext cx="432048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IQ" sz="36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1- الانتاجيــــــة</a:t>
            </a:r>
            <a:r>
              <a:rPr lang="ar-IQ" sz="4000" b="1" dirty="0" smtClean="0">
                <a:ln/>
                <a:solidFill>
                  <a:schemeClr val="accent3"/>
                </a:solidFill>
                <a:cs typeface="PT Bold Heading" pitchFamily="2" charset="-78"/>
              </a:rPr>
              <a:t> </a:t>
            </a:r>
            <a:endParaRPr lang="ar-IQ" sz="4000" b="1" dirty="0">
              <a:ln/>
              <a:solidFill>
                <a:schemeClr val="accent3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620688"/>
            <a:ext cx="8820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وعلى مستوى العمال</a:t>
            </a:r>
            <a:r>
              <a:rPr lang="ar-IQ" sz="2800" b="1" dirty="0" smtClean="0"/>
              <a:t> تهدف زيادة الإنتاجية إلى </a:t>
            </a:r>
            <a:r>
              <a:rPr lang="ar-IQ" sz="2800" b="1" dirty="0" err="1" smtClean="0"/>
              <a:t>تحقيق :</a:t>
            </a:r>
            <a:endParaRPr lang="ar-IQ" sz="2800" b="1" dirty="0" smtClean="0"/>
          </a:p>
          <a:p>
            <a:pPr>
              <a:lnSpc>
                <a:spcPct val="150000"/>
              </a:lnSpc>
            </a:pPr>
            <a:r>
              <a:rPr lang="ar-IQ" sz="2800" b="1" dirty="0" smtClean="0"/>
              <a:t>- رفع مهارة العمال من خلال </a:t>
            </a:r>
            <a:r>
              <a:rPr lang="ar-IQ" sz="2800" b="1" dirty="0" err="1" smtClean="0"/>
              <a:t>تدريبهم .</a:t>
            </a:r>
            <a:endParaRPr lang="ar-IQ" sz="2800" b="1" dirty="0" smtClean="0"/>
          </a:p>
          <a:p>
            <a:pPr>
              <a:lnSpc>
                <a:spcPct val="150000"/>
              </a:lnSpc>
            </a:pPr>
            <a:r>
              <a:rPr lang="ar-IQ" sz="2800" b="1" dirty="0" smtClean="0"/>
              <a:t>- زيادة الطاقة الإنتاجية للعامل من خلال دراسة الحركة </a:t>
            </a:r>
            <a:r>
              <a:rPr lang="ar-IQ" sz="2800" b="1" dirty="0" err="1" smtClean="0"/>
              <a:t>والوقت .</a:t>
            </a:r>
            <a:endParaRPr lang="ar-IQ" sz="2800" b="1" dirty="0" smtClean="0"/>
          </a:p>
          <a:p>
            <a:pPr>
              <a:lnSpc>
                <a:spcPct val="150000"/>
              </a:lnSpc>
            </a:pPr>
            <a:r>
              <a:rPr lang="ar-IQ" sz="2800" b="1" dirty="0" smtClean="0"/>
              <a:t>- زيادة الرعاية </a:t>
            </a:r>
            <a:r>
              <a:rPr lang="ar-IQ" sz="2800" b="1" dirty="0" err="1" smtClean="0"/>
              <a:t>الإجتماعية</a:t>
            </a:r>
            <a:r>
              <a:rPr lang="ar-IQ" sz="2800" b="1" dirty="0" smtClean="0"/>
              <a:t> للعمال وتحسين ظروف </a:t>
            </a:r>
            <a:r>
              <a:rPr lang="ar-IQ" sz="2800" b="1" dirty="0" err="1" smtClean="0"/>
              <a:t>عملهم .</a:t>
            </a:r>
            <a:endParaRPr lang="ar-IQ" sz="2800" b="1" dirty="0" smtClean="0"/>
          </a:p>
          <a:p>
            <a:pPr>
              <a:lnSpc>
                <a:spcPct val="150000"/>
              </a:lnSpc>
            </a:pPr>
            <a:r>
              <a:rPr lang="ar-IQ" sz="2800" b="1" dirty="0" smtClean="0"/>
              <a:t>- رفع الروح المعنوية للعمال بزيادة </a:t>
            </a:r>
            <a:r>
              <a:rPr lang="ar-IQ" sz="2800" b="1" dirty="0" err="1" smtClean="0"/>
              <a:t>إجورهم</a:t>
            </a:r>
            <a:r>
              <a:rPr lang="ar-IQ" sz="2800" b="1" dirty="0" smtClean="0"/>
              <a:t> وتطبيق نظم الحوافز والمكافآت</a:t>
            </a:r>
          </a:p>
          <a:p>
            <a:pPr>
              <a:lnSpc>
                <a:spcPct val="150000"/>
              </a:lnSpc>
            </a:pPr>
            <a:r>
              <a:rPr lang="ar-IQ" sz="2800" b="1" dirty="0" smtClean="0"/>
              <a:t>- توفير فرص عمل جديدة للمواطنين نتيجة لزيادة </a:t>
            </a:r>
            <a:r>
              <a:rPr lang="ar-IQ" sz="2800" b="1" dirty="0" err="1" smtClean="0"/>
              <a:t>الإنتاج 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47667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2- أنواع </a:t>
            </a:r>
            <a:r>
              <a:rPr lang="ar-IQ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ألإنتاجية :</a:t>
            </a:r>
            <a:endParaRPr lang="ar-IQ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IQ" sz="2800" b="1" dirty="0" smtClean="0"/>
              <a:t>                                          الناتج</a:t>
            </a:r>
          </a:p>
          <a:p>
            <a:r>
              <a:rPr lang="ar-IQ" sz="2800" b="1" dirty="0" smtClean="0"/>
              <a:t>1-  الإنتاجية </a:t>
            </a:r>
            <a:r>
              <a:rPr lang="ar-IQ" sz="2800" b="1" dirty="0" err="1" smtClean="0"/>
              <a:t>الكلية =</a:t>
            </a:r>
            <a:r>
              <a:rPr lang="ar-IQ" sz="2800" b="1" dirty="0" smtClean="0"/>
              <a:t> </a:t>
            </a:r>
          </a:p>
          <a:p>
            <a:r>
              <a:rPr lang="ar-IQ" sz="2800" b="1" dirty="0" smtClean="0"/>
              <a:t>                              </a:t>
            </a:r>
            <a:r>
              <a:rPr lang="ar-IQ" sz="2800" b="1" dirty="0" err="1" smtClean="0"/>
              <a:t>المواد </a:t>
            </a:r>
            <a:r>
              <a:rPr lang="ar-IQ" sz="2800" b="1" dirty="0" smtClean="0"/>
              <a:t>+ </a:t>
            </a:r>
            <a:r>
              <a:rPr lang="ar-IQ" sz="2800" b="1" dirty="0" err="1" smtClean="0"/>
              <a:t>العمل </a:t>
            </a:r>
            <a:r>
              <a:rPr lang="ar-IQ" sz="2800" b="1" dirty="0" smtClean="0"/>
              <a:t>+ </a:t>
            </a:r>
            <a:r>
              <a:rPr lang="ar-IQ" sz="2800" b="1" dirty="0" err="1" smtClean="0"/>
              <a:t>المكائن</a:t>
            </a:r>
            <a:endParaRPr lang="ar-IQ" sz="2800" b="1" dirty="0" smtClean="0"/>
          </a:p>
          <a:p>
            <a:endParaRPr lang="ar-IQ" sz="2800" b="1" dirty="0" smtClean="0"/>
          </a:p>
          <a:p>
            <a:pPr algn="just"/>
            <a:r>
              <a:rPr lang="ar-IQ" sz="2800" b="1" dirty="0" smtClean="0"/>
              <a:t>     نظرًا </a:t>
            </a:r>
            <a:r>
              <a:rPr lang="ar-IQ" sz="2800" b="1" dirty="0" err="1" smtClean="0"/>
              <a:t>لإختلاف</a:t>
            </a:r>
            <a:r>
              <a:rPr lang="ar-IQ" sz="2800" b="1" dirty="0" smtClean="0"/>
              <a:t> وحدات القياس لكل من </a:t>
            </a:r>
            <a:r>
              <a:rPr lang="ar-IQ" sz="2800" b="1" dirty="0" err="1" smtClean="0"/>
              <a:t>البسط </a:t>
            </a:r>
            <a:r>
              <a:rPr lang="ar-IQ" sz="2800" b="1" dirty="0" smtClean="0"/>
              <a:t>( </a:t>
            </a:r>
            <a:r>
              <a:rPr lang="ar-IQ" sz="2800" b="1" dirty="0" err="1" smtClean="0"/>
              <a:t>المخرجات </a:t>
            </a:r>
            <a:r>
              <a:rPr lang="ar-IQ" sz="2800" b="1" dirty="0" smtClean="0"/>
              <a:t>) </a:t>
            </a:r>
            <a:r>
              <a:rPr lang="ar-IQ" sz="2800" b="1" dirty="0" err="1" smtClean="0"/>
              <a:t>والمقـــــــام </a:t>
            </a:r>
            <a:r>
              <a:rPr lang="ar-IQ" sz="2800" b="1" dirty="0" smtClean="0"/>
              <a:t>( المواد الأولية والعمل </a:t>
            </a:r>
            <a:r>
              <a:rPr lang="ar-IQ" sz="2800" b="1" dirty="0" err="1" smtClean="0"/>
              <a:t>والمكائن) </a:t>
            </a:r>
            <a:r>
              <a:rPr lang="ar-IQ" sz="2800" b="1" dirty="0" smtClean="0"/>
              <a:t>، لذا يتعين إيجاد وحدة قياس عامة يمكن قياس مختلف أنواع المخرجات </a:t>
            </a:r>
            <a:r>
              <a:rPr lang="ar-IQ" sz="2800" b="1" dirty="0" err="1" smtClean="0"/>
              <a:t>والمدخلات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بها</a:t>
            </a:r>
            <a:r>
              <a:rPr lang="ar-IQ" sz="2800" b="1" dirty="0" smtClean="0"/>
              <a:t> وهي القيمة </a:t>
            </a:r>
            <a:r>
              <a:rPr lang="ar-IQ" sz="2800" b="1" dirty="0" err="1" smtClean="0"/>
              <a:t>النقدية </a:t>
            </a:r>
            <a:r>
              <a:rPr lang="ar-IQ" sz="2800" b="1" dirty="0" smtClean="0"/>
              <a:t>، وذلك بضرب كمية المخرجات </a:t>
            </a:r>
            <a:r>
              <a:rPr lang="ar-IQ" sz="2800" b="1" dirty="0" err="1" smtClean="0"/>
              <a:t>والمدخلات</a:t>
            </a:r>
            <a:r>
              <a:rPr lang="ar-IQ" sz="2800" b="1" dirty="0" smtClean="0"/>
              <a:t> في سعر ا لوحدة ويطلق على الإنتاجية الكلية </a:t>
            </a:r>
            <a:r>
              <a:rPr lang="ar-IQ" sz="2800" b="1" dirty="0" err="1" smtClean="0"/>
              <a:t>أسم </a:t>
            </a:r>
            <a:r>
              <a:rPr lang="ar-IQ" sz="2800" b="1" dirty="0" smtClean="0"/>
              <a:t>( الكفاءة </a:t>
            </a:r>
            <a:r>
              <a:rPr lang="ar-IQ" sz="2800" b="1" dirty="0" err="1" smtClean="0"/>
              <a:t>الإقتصادية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) .</a:t>
            </a:r>
            <a:endParaRPr lang="ar-IQ" sz="2800" dirty="0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3277384" y="1678712"/>
            <a:ext cx="29523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76470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b="1" dirty="0" smtClean="0"/>
              <a:t>                                          الناتج</a:t>
            </a:r>
          </a:p>
          <a:p>
            <a:pPr algn="just"/>
            <a:r>
              <a:rPr lang="ar-IQ" sz="2000" b="1" dirty="0" smtClean="0"/>
              <a:t>2- الإنتاجية </a:t>
            </a:r>
            <a:r>
              <a:rPr lang="ar-IQ" sz="2000" b="1" dirty="0" err="1" smtClean="0"/>
              <a:t>الجزئية =</a:t>
            </a:r>
            <a:r>
              <a:rPr lang="ar-IQ" sz="2000" b="1" dirty="0" smtClean="0"/>
              <a:t> </a:t>
            </a:r>
          </a:p>
          <a:p>
            <a:pPr algn="just"/>
            <a:r>
              <a:rPr lang="ar-IQ" sz="2000" b="1" dirty="0" smtClean="0"/>
              <a:t>                               عامل من عوامل الإنتاج</a:t>
            </a:r>
          </a:p>
          <a:p>
            <a:pPr algn="just"/>
            <a:endParaRPr lang="ar-IQ" sz="2000" b="1" dirty="0" smtClean="0"/>
          </a:p>
          <a:p>
            <a:pPr algn="just"/>
            <a:r>
              <a:rPr lang="ar-IQ" sz="2400" b="1" dirty="0" smtClean="0"/>
              <a:t>إن حساب الإنتاجية الجزئية لكل عامل من عوامل الإنتاج يساعد على </a:t>
            </a:r>
            <a:r>
              <a:rPr lang="ar-IQ" sz="2400" b="1" dirty="0" err="1" smtClean="0"/>
              <a:t>معرفة :-</a:t>
            </a:r>
            <a:endParaRPr lang="ar-IQ" sz="2400" b="1" dirty="0" smtClean="0"/>
          </a:p>
          <a:p>
            <a:pPr algn="just"/>
            <a:r>
              <a:rPr lang="ar-IQ" sz="2400" b="1" dirty="0" smtClean="0"/>
              <a:t>1- التغيير الذي يحصل في كل عنصر </a:t>
            </a:r>
            <a:r>
              <a:rPr lang="ar-IQ" sz="2400" b="1" dirty="0" err="1" smtClean="0"/>
              <a:t>منها .</a:t>
            </a:r>
            <a:endParaRPr lang="ar-IQ" sz="2400" b="1" dirty="0" smtClean="0"/>
          </a:p>
          <a:p>
            <a:pPr marL="274638" indent="-274638" algn="just"/>
            <a:r>
              <a:rPr lang="ar-IQ" sz="2400" b="1" dirty="0" smtClean="0"/>
              <a:t>2- إدخال التطور على تلك العناصر مثل تبديل المواد الأولية بأخر ى أسهل من سابقتها في </a:t>
            </a:r>
            <a:r>
              <a:rPr lang="ar-IQ" sz="2400" b="1" dirty="0" err="1" smtClean="0"/>
              <a:t>التشغيل .</a:t>
            </a:r>
            <a:endParaRPr lang="ar-IQ" sz="2400" b="1" dirty="0" smtClean="0"/>
          </a:p>
          <a:p>
            <a:pPr algn="just"/>
            <a:r>
              <a:rPr lang="ar-IQ" sz="2400" b="1" dirty="0" smtClean="0"/>
              <a:t>3- إجراء تحسينات على طرائق أداء </a:t>
            </a:r>
            <a:r>
              <a:rPr lang="ar-IQ" sz="2400" b="1" dirty="0" err="1" smtClean="0"/>
              <a:t>العمل .</a:t>
            </a:r>
            <a:endParaRPr lang="ar-IQ" sz="2400" b="1" dirty="0" smtClean="0"/>
          </a:p>
          <a:p>
            <a:pPr marL="365125" indent="-365125" algn="just"/>
            <a:r>
              <a:rPr lang="ar-IQ" sz="2400" b="1" dirty="0" smtClean="0"/>
              <a:t>4- استخدام </a:t>
            </a:r>
            <a:r>
              <a:rPr lang="ar-IQ" sz="2400" b="1" dirty="0" err="1" smtClean="0"/>
              <a:t>مكائن</a:t>
            </a:r>
            <a:r>
              <a:rPr lang="ar-IQ" sz="2400" b="1" dirty="0" smtClean="0"/>
              <a:t> بمستوى تكنولوجي أفضل.</a:t>
            </a:r>
          </a:p>
          <a:p>
            <a:pPr algn="just"/>
            <a:r>
              <a:rPr lang="ar-IQ" sz="2400" b="1" dirty="0" smtClean="0"/>
              <a:t>5- دفع مكافآت تشجيعية </a:t>
            </a:r>
            <a:r>
              <a:rPr lang="ar-IQ" sz="2400" b="1" dirty="0" err="1" smtClean="0"/>
              <a:t>للعمال .</a:t>
            </a:r>
            <a:endParaRPr lang="ar-IQ" sz="2400" b="1" dirty="0" smtClean="0"/>
          </a:p>
          <a:p>
            <a:pPr algn="just"/>
            <a:endParaRPr lang="ar-IQ" sz="2400" b="1" dirty="0" smtClean="0"/>
          </a:p>
          <a:p>
            <a:pPr algn="just"/>
            <a:r>
              <a:rPr lang="ar-IQ" sz="2400" b="1" dirty="0" smtClean="0"/>
              <a:t> وإن إيجاد التغييرات من زيادة أو نقصان يساعد على </a:t>
            </a:r>
            <a:r>
              <a:rPr lang="ar-IQ" sz="2400" b="1" dirty="0" err="1" smtClean="0"/>
              <a:t>إتخاذ</a:t>
            </a:r>
            <a:r>
              <a:rPr lang="ar-IQ" sz="2400" b="1" dirty="0" smtClean="0"/>
              <a:t> القرارات السريعة التي من شأنها أن تؤدي إلى رفع </a:t>
            </a:r>
            <a:r>
              <a:rPr lang="ar-IQ" sz="2400" b="1" dirty="0" err="1" smtClean="0"/>
              <a:t>الإنتاجية .</a:t>
            </a:r>
            <a:endParaRPr lang="ar-IQ" sz="2400" dirty="0"/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4932040" y="1268760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620688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err="1" smtClean="0"/>
              <a:t>مثال :</a:t>
            </a:r>
            <a:endParaRPr lang="ar-IQ" sz="2800" b="1" dirty="0" smtClean="0"/>
          </a:p>
          <a:p>
            <a:r>
              <a:rPr lang="ar-IQ" sz="2800" b="1" dirty="0" smtClean="0"/>
              <a:t>إذا أنتجت </a:t>
            </a:r>
            <a:r>
              <a:rPr lang="ar-IQ" sz="2800" b="1" dirty="0" err="1" smtClean="0"/>
              <a:t>ماكنة</a:t>
            </a:r>
            <a:r>
              <a:rPr lang="ar-IQ" sz="2800" b="1" dirty="0" smtClean="0"/>
              <a:t> معينة 1000 وحدة في يوم العمل وعند تقليل العطل و التوقفات لنفس </a:t>
            </a:r>
            <a:r>
              <a:rPr lang="ar-IQ" sz="2800" b="1" dirty="0" err="1" smtClean="0"/>
              <a:t>الماكنة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إرتفع</a:t>
            </a:r>
            <a:r>
              <a:rPr lang="ar-IQ" sz="2800" b="1" dirty="0" smtClean="0"/>
              <a:t> انتاجها إلى 1150 </a:t>
            </a:r>
            <a:r>
              <a:rPr lang="ar-IQ" sz="2800" b="1" dirty="0" err="1" smtClean="0"/>
              <a:t>وحدة </a:t>
            </a:r>
            <a:r>
              <a:rPr lang="ar-IQ" sz="2800" b="1" dirty="0" smtClean="0"/>
              <a:t>.جد نسبة زيادة انتاجية </a:t>
            </a:r>
            <a:r>
              <a:rPr lang="ar-IQ" sz="2800" b="1" dirty="0" err="1" smtClean="0"/>
              <a:t>الماكنة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.</a:t>
            </a:r>
            <a:endParaRPr lang="ar-IQ" sz="2800" b="1" dirty="0" smtClean="0"/>
          </a:p>
        </p:txBody>
      </p:sp>
      <p:sp>
        <p:nvSpPr>
          <p:cNvPr id="6" name="مربع نص 5"/>
          <p:cNvSpPr txBox="1"/>
          <p:nvPr/>
        </p:nvSpPr>
        <p:spPr>
          <a:xfrm>
            <a:off x="611560" y="2564904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(1000-1150</a:t>
            </a:r>
            <a:r>
              <a:rPr lang="ar-IQ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IQ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ar-IQ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</a:t>
            </a:r>
            <a:r>
              <a:rPr lang="ar-IQ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IQ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0.15 ×100% </a:t>
            </a:r>
            <a:r>
              <a:rPr lang="ar-IQ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IQ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endParaRPr lang="ar-IQ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48680"/>
            <a:ext cx="8748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rgbClr val="FFFF00"/>
                </a:solidFill>
                <a:cs typeface="PT Bold Heading" pitchFamily="2" charset="-78"/>
              </a:rPr>
              <a:t>3-  قياس </a:t>
            </a:r>
            <a:r>
              <a:rPr lang="ar-IQ" sz="3200" dirty="0" err="1" smtClean="0">
                <a:solidFill>
                  <a:srgbClr val="FFFF00"/>
                </a:solidFill>
                <a:cs typeface="PT Bold Heading" pitchFamily="2" charset="-78"/>
              </a:rPr>
              <a:t>الإنتاجية :</a:t>
            </a:r>
            <a:endParaRPr lang="ar-IQ" sz="32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endParaRPr lang="ar-IQ" sz="32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r>
              <a:rPr lang="ar-IQ" sz="2400" b="1" dirty="0" smtClean="0"/>
              <a:t>1- </a:t>
            </a:r>
            <a:r>
              <a:rPr lang="ar-IQ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 معامل </a:t>
            </a:r>
            <a:r>
              <a:rPr lang="ar-IQ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التحويل </a:t>
            </a:r>
            <a:r>
              <a:rPr lang="ar-IQ" sz="2400" b="1" dirty="0" smtClean="0"/>
              <a:t>: يستدعي تحويل جميع الأنواع المختلفة من الناتج إلى وحدات من نوع واحد وعلى أساس كمية العمل اللازمة لتصنيع كل منتج بالاستعانة بمعامل </a:t>
            </a:r>
            <a:r>
              <a:rPr lang="ar-IQ" sz="2400" b="1" dirty="0" err="1" smtClean="0"/>
              <a:t>التكافؤ .</a:t>
            </a:r>
            <a:endParaRPr lang="ar-IQ" sz="2400" b="1" dirty="0" smtClean="0"/>
          </a:p>
          <a:p>
            <a:r>
              <a:rPr lang="ar-IQ" sz="2400" b="1" dirty="0" smtClean="0"/>
              <a:t>                              الإنتاج الكلي</a:t>
            </a:r>
          </a:p>
          <a:p>
            <a:r>
              <a:rPr lang="ar-IQ" sz="2400" b="1" dirty="0" smtClean="0"/>
              <a:t>إنتاجية </a:t>
            </a:r>
            <a:r>
              <a:rPr lang="ar-IQ" sz="2400" b="1" dirty="0" err="1" smtClean="0"/>
              <a:t>العمل =</a:t>
            </a:r>
            <a:r>
              <a:rPr lang="ar-IQ" sz="2400" b="1" dirty="0" smtClean="0"/>
              <a:t> </a:t>
            </a:r>
          </a:p>
          <a:p>
            <a:r>
              <a:rPr lang="ar-IQ" sz="2400" b="1" dirty="0" smtClean="0"/>
              <a:t>                        وقت العمل الإجمالي</a:t>
            </a:r>
          </a:p>
          <a:p>
            <a:endParaRPr lang="ar-IQ" sz="2400" b="1" dirty="0" smtClean="0"/>
          </a:p>
          <a:p>
            <a:r>
              <a:rPr lang="ar-IQ" sz="2400" b="1" dirty="0" smtClean="0"/>
              <a:t>تمثل إنتاجية </a:t>
            </a:r>
            <a:r>
              <a:rPr lang="ar-IQ" sz="2400" b="1" dirty="0" err="1" smtClean="0"/>
              <a:t>العمل .</a:t>
            </a:r>
            <a:r>
              <a:rPr lang="ar-IQ" sz="2400" b="1" dirty="0" smtClean="0"/>
              <a:t> </a:t>
            </a:r>
            <a:endParaRPr lang="ar-IQ" sz="2400" dirty="0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716016" y="3212976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سهم إلى اليمين 7"/>
          <p:cNvSpPr/>
          <p:nvPr/>
        </p:nvSpPr>
        <p:spPr>
          <a:xfrm flipH="1">
            <a:off x="3131840" y="2852936"/>
            <a:ext cx="144016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6372200" y="4653136"/>
            <a:ext cx="2269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</a:t>
            </a:r>
            <a:r>
              <a:rPr lang="ar-IQ" b="1" i="1" dirty="0" smtClean="0"/>
              <a:t> = </a:t>
            </a:r>
            <a:r>
              <a:rPr lang="ar-IQ" b="1" dirty="0" smtClean="0"/>
              <a:t>تمثل إنتاجية العمل </a:t>
            </a:r>
            <a:endParaRPr lang="ar-IQ" dirty="0"/>
          </a:p>
        </p:txBody>
      </p:sp>
      <p:sp>
        <p:nvSpPr>
          <p:cNvPr id="10" name="مستطيل 9"/>
          <p:cNvSpPr/>
          <p:nvPr/>
        </p:nvSpPr>
        <p:spPr>
          <a:xfrm>
            <a:off x="3439606" y="5003884"/>
            <a:ext cx="530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= </a:t>
            </a:r>
            <a:r>
              <a:rPr lang="en-US" b="1" i="1" dirty="0" err="1" smtClean="0"/>
              <a:t>Qi</a:t>
            </a:r>
            <a:r>
              <a:rPr lang="ar-IQ" b="1" dirty="0" smtClean="0"/>
              <a:t>تمثل كمية الإنتاج المتحقق من النوع </a:t>
            </a:r>
            <a:r>
              <a:rPr lang="en-US" b="1" i="1" dirty="0" err="1" smtClean="0"/>
              <a:t>i</a:t>
            </a:r>
            <a:endParaRPr lang="ar-IQ" dirty="0"/>
          </a:p>
        </p:txBody>
      </p:sp>
      <p:sp>
        <p:nvSpPr>
          <p:cNvPr id="11" name="مستطيل 10"/>
          <p:cNvSpPr/>
          <p:nvPr/>
        </p:nvSpPr>
        <p:spPr>
          <a:xfrm>
            <a:off x="971600" y="5445224"/>
            <a:ext cx="773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 </a:t>
            </a:r>
            <a:r>
              <a:rPr lang="en-US" b="1" i="1" dirty="0" err="1" smtClean="0"/>
              <a:t>Ci</a:t>
            </a:r>
            <a:r>
              <a:rPr lang="ar-IQ" b="1" dirty="0" smtClean="0"/>
              <a:t>  </a:t>
            </a:r>
            <a:r>
              <a:rPr lang="ar-IQ" b="1" i="1" dirty="0" smtClean="0"/>
              <a:t>يمثل معامل تكافؤ </a:t>
            </a:r>
            <a:r>
              <a:rPr lang="ar-IQ" b="1" i="1" dirty="0" err="1" smtClean="0"/>
              <a:t>المنتوج</a:t>
            </a:r>
            <a:r>
              <a:rPr lang="ar-IQ" b="1" dirty="0" smtClean="0"/>
              <a:t> </a:t>
            </a:r>
            <a:r>
              <a:rPr lang="en-US" b="1" i="1" dirty="0" err="1" smtClean="0"/>
              <a:t>i</a:t>
            </a:r>
            <a:r>
              <a:rPr lang="ar-IQ" b="1" dirty="0" smtClean="0"/>
              <a:t> بالنسبة </a:t>
            </a:r>
            <a:r>
              <a:rPr lang="ar-IQ" b="1" dirty="0" err="1" smtClean="0"/>
              <a:t>للمنتوج</a:t>
            </a:r>
            <a:r>
              <a:rPr lang="ar-IQ" b="1" dirty="0" smtClean="0"/>
              <a:t> الأساس </a:t>
            </a:r>
            <a:endParaRPr lang="en-US" b="1" dirty="0" smtClean="0"/>
          </a:p>
        </p:txBody>
      </p:sp>
      <p:sp>
        <p:nvSpPr>
          <p:cNvPr id="13" name="مستطيل 12"/>
          <p:cNvSpPr/>
          <p:nvPr/>
        </p:nvSpPr>
        <p:spPr>
          <a:xfrm>
            <a:off x="467544" y="5013176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=Ti </a:t>
            </a:r>
            <a:r>
              <a:rPr lang="ar-IQ" b="1" dirty="0" smtClean="0"/>
              <a:t>الوقت المبذول لتصنيع </a:t>
            </a:r>
            <a:r>
              <a:rPr lang="ar-IQ" b="1" dirty="0" err="1" smtClean="0"/>
              <a:t>المنتوج</a:t>
            </a:r>
            <a:r>
              <a:rPr lang="ar-IQ" b="1" dirty="0" smtClean="0"/>
              <a:t> </a:t>
            </a:r>
            <a:r>
              <a:rPr lang="en-US" b="1" dirty="0" err="1" smtClean="0"/>
              <a:t>i</a:t>
            </a:r>
            <a:endParaRPr lang="ar-IQ" dirty="0"/>
          </a:p>
        </p:txBody>
      </p:sp>
      <p:sp>
        <p:nvSpPr>
          <p:cNvPr id="14" name="مستطيل 13"/>
          <p:cNvSpPr/>
          <p:nvPr/>
        </p:nvSpPr>
        <p:spPr>
          <a:xfrm>
            <a:off x="6588224" y="5877272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</a:t>
            </a:r>
            <a:r>
              <a:rPr lang="ar-IQ" b="1" dirty="0" smtClean="0"/>
              <a:t>= عدد أنواع </a:t>
            </a:r>
            <a:r>
              <a:rPr lang="ar-IQ" b="1" dirty="0" err="1" smtClean="0"/>
              <a:t>المنتوجات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528" t="64594" r="41617" b="20641"/>
          <a:stretch>
            <a:fillRect/>
          </a:stretch>
        </p:blipFill>
        <p:spPr bwMode="auto">
          <a:xfrm>
            <a:off x="1691680" y="2636912"/>
            <a:ext cx="1368152" cy="128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flipH="1">
            <a:off x="395536" y="4553364"/>
            <a:ext cx="83529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67544" y="548680"/>
            <a:ext cx="8208912" cy="4464496"/>
          </a:xfrm>
          <a:prstGeom prst="roundRect">
            <a:avLst>
              <a:gd name="adj" fmla="val 97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65" t="28172" r="21857" b="21625"/>
          <a:stretch>
            <a:fillRect/>
          </a:stretch>
        </p:blipFill>
        <p:spPr bwMode="auto">
          <a:xfrm>
            <a:off x="755576" y="764704"/>
            <a:ext cx="7848872" cy="41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7812360" y="692696"/>
            <a:ext cx="10081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>
                <a:cs typeface="PT Bold Heading" pitchFamily="2" charset="-78"/>
              </a:rPr>
              <a:t>مثال 1</a:t>
            </a:r>
            <a:endParaRPr lang="ar-IQ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98072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i="1" dirty="0" smtClean="0"/>
              <a:t>لكون المنتج </a:t>
            </a:r>
            <a:r>
              <a:rPr lang="en-US" sz="2400" b="1" i="1" dirty="0" smtClean="0"/>
              <a:t>A</a:t>
            </a:r>
            <a:r>
              <a:rPr lang="ar-IQ" sz="2400" b="1" i="1" dirty="0" smtClean="0"/>
              <a:t> = هو إنتاج الشركة الأساس لذا </a:t>
            </a:r>
            <a:r>
              <a:rPr lang="ar-IQ" sz="2400" b="1" i="1" dirty="0" err="1" smtClean="0"/>
              <a:t>فإنه  =</a:t>
            </a:r>
            <a:r>
              <a:rPr lang="ar-IQ" sz="2400" b="1" i="1" dirty="0" smtClean="0"/>
              <a:t> </a:t>
            </a:r>
            <a:r>
              <a:rPr lang="en-US" sz="2400" b="1" i="1" dirty="0" smtClean="0"/>
              <a:t>C1</a:t>
            </a:r>
          </a:p>
          <a:p>
            <a:r>
              <a:rPr lang="en-US" sz="2400" b="1" i="1" dirty="0" smtClean="0"/>
              <a:t>C1 </a:t>
            </a:r>
            <a:r>
              <a:rPr lang="ar-IQ" sz="2400" b="1" i="1" dirty="0" smtClean="0"/>
              <a:t> </a:t>
            </a:r>
            <a:r>
              <a:rPr lang="ar-IQ" sz="2400" b="1" i="1" dirty="0" err="1" smtClean="0"/>
              <a:t>=</a:t>
            </a:r>
            <a:r>
              <a:rPr lang="ar-IQ" sz="2400" b="1" i="1" dirty="0" smtClean="0"/>
              <a:t> </a:t>
            </a:r>
            <a:r>
              <a:rPr lang="en-US" sz="2400" b="1" i="1" dirty="0" smtClean="0"/>
              <a:t>A</a:t>
            </a:r>
          </a:p>
          <a:p>
            <a:r>
              <a:rPr lang="en-US" sz="2400" b="1" i="1" dirty="0" smtClean="0"/>
              <a:t>N=4</a:t>
            </a:r>
            <a:endParaRPr lang="ar-IQ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004048" y="332656"/>
            <a:ext cx="36724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dirty="0" err="1" smtClean="0">
                <a:solidFill>
                  <a:srgbClr val="FFFF00"/>
                </a:solidFill>
                <a:cs typeface="PT Bold Heading" pitchFamily="2" charset="-78"/>
              </a:rPr>
              <a:t>الحــــل :</a:t>
            </a:r>
            <a:endParaRPr lang="ar-IQ" sz="3200" dirty="0">
              <a:solidFill>
                <a:srgbClr val="FFFF00"/>
              </a:solidFill>
              <a:cs typeface="PT Bold Heading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964" t="15375" r="25014" b="56889"/>
          <a:stretch>
            <a:fillRect/>
          </a:stretch>
        </p:blipFill>
        <p:spPr bwMode="auto">
          <a:xfrm>
            <a:off x="1475656" y="2163498"/>
            <a:ext cx="7344816" cy="220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1619672" y="2307514"/>
            <a:ext cx="7128792" cy="100811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547664" y="1340768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323528" y="705470"/>
            <a:ext cx="15841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rgbClr val="FFFF00"/>
                </a:solidFill>
              </a:rPr>
              <a:t>الوقت ألازم لإنتاج الطن الواحد من المنتج </a:t>
            </a:r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ar-IQ" b="1" dirty="0" smtClean="0">
                <a:solidFill>
                  <a:srgbClr val="FFFF00"/>
                </a:solidFill>
              </a:rPr>
              <a:t> </a:t>
            </a:r>
            <a:endParaRPr lang="ar-IQ" b="1" dirty="0">
              <a:solidFill>
                <a:srgbClr val="FFFF00"/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1115616" y="321297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0" y="3945830"/>
            <a:ext cx="15841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rgbClr val="FFFF00"/>
                </a:solidFill>
              </a:rPr>
              <a:t>الوقت ألازم لإنتاج الطن الواحد من المنتج </a:t>
            </a:r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ar-IQ" b="1" dirty="0" smtClean="0">
                <a:solidFill>
                  <a:srgbClr val="FFFF00"/>
                </a:solidFill>
              </a:rPr>
              <a:t> </a:t>
            </a:r>
            <a:endParaRPr lang="ar-IQ" b="1" dirty="0">
              <a:solidFill>
                <a:srgbClr val="FFFF0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flipV="1">
            <a:off x="2627784" y="4149080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27" idx="0"/>
          </p:cNvCxnSpPr>
          <p:nvPr/>
        </p:nvCxnSpPr>
        <p:spPr>
          <a:xfrm flipV="1">
            <a:off x="3563888" y="4149080"/>
            <a:ext cx="0" cy="1668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043608" y="5157192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كمية الانتاج طن سنوي للمنتج </a:t>
            </a:r>
            <a:r>
              <a:rPr lang="en-US" b="1" dirty="0" smtClean="0"/>
              <a:t>A</a:t>
            </a:r>
            <a:r>
              <a:rPr lang="ar-IQ" b="1" dirty="0" smtClean="0"/>
              <a:t> </a:t>
            </a:r>
            <a:endParaRPr lang="ar-IQ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555776" y="5818038"/>
            <a:ext cx="20162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معامل التكافؤ للمنتج </a:t>
            </a:r>
            <a:r>
              <a:rPr lang="en-US" b="1" dirty="0" smtClean="0"/>
              <a:t>A</a:t>
            </a:r>
            <a:endParaRPr lang="ar-IQ" b="1" dirty="0" smtClean="0"/>
          </a:p>
          <a:p>
            <a:pPr algn="ctr"/>
            <a:r>
              <a:rPr lang="ar-IQ" b="1" dirty="0" smtClean="0"/>
              <a:t>تم اعتباره واحد لكونه المنتج الاساس </a:t>
            </a:r>
            <a:endParaRPr lang="ar-IQ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3707904" y="5229200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smtClean="0"/>
              <a:t>كمية الانتاج طن سنوي للمنتج </a:t>
            </a:r>
            <a:r>
              <a:rPr lang="en-US" b="1" dirty="0" smtClean="0"/>
              <a:t>B</a:t>
            </a:r>
            <a:r>
              <a:rPr lang="ar-IQ" b="1" dirty="0" smtClean="0"/>
              <a:t> </a:t>
            </a:r>
            <a:endParaRPr lang="ar-IQ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580112" y="479715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معامل التكافؤ للمنتج </a:t>
            </a:r>
            <a:r>
              <a:rPr lang="en-US" b="1" dirty="0" smtClean="0"/>
              <a:t>B</a:t>
            </a:r>
            <a:endParaRPr lang="ar-IQ" b="1" dirty="0" smtClean="0"/>
          </a:p>
        </p:txBody>
      </p:sp>
      <p:cxnSp>
        <p:nvCxnSpPr>
          <p:cNvPr id="35" name="رابط كسهم مستقيم 34"/>
          <p:cNvCxnSpPr>
            <a:stCxn id="33" idx="0"/>
          </p:cNvCxnSpPr>
          <p:nvPr/>
        </p:nvCxnSpPr>
        <p:spPr>
          <a:xfrm flipH="1" flipV="1">
            <a:off x="3995936" y="4221088"/>
            <a:ext cx="104411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>
            <a:stCxn id="34" idx="0"/>
          </p:cNvCxnSpPr>
          <p:nvPr/>
        </p:nvCxnSpPr>
        <p:spPr>
          <a:xfrm flipH="1" flipV="1">
            <a:off x="4499992" y="4221088"/>
            <a:ext cx="2088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1907704" y="2954440"/>
            <a:ext cx="3600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564</TotalTime>
  <Words>877</Words>
  <Application>Microsoft Office PowerPoint</Application>
  <PresentationFormat>On-screen Show (4:3)</PresentationFormat>
  <Paragraphs>119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ورق</vt:lpstr>
      <vt:lpstr>الهندسة الصناعية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الهندسة الصناعية </dc:title>
  <dc:creator>layth</dc:creator>
  <cp:lastModifiedBy>Dr.Muzher</cp:lastModifiedBy>
  <cp:revision>71</cp:revision>
  <dcterms:created xsi:type="dcterms:W3CDTF">2013-11-19T16:41:04Z</dcterms:created>
  <dcterms:modified xsi:type="dcterms:W3CDTF">2018-11-14T17:31:56Z</dcterms:modified>
</cp:coreProperties>
</file>